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Montserrat" panose="00000500000000000000" pitchFamily="2" charset="0"/>
      <p:regular r:id="rId7"/>
    </p:embeddedFont>
    <p:embeddedFont>
      <p:font typeface="Montserrat Bold" panose="00000800000000000000" charset="0"/>
      <p:regular r:id="rId8"/>
    </p:embeddedFont>
    <p:embeddedFont>
      <p:font typeface="Montserrat Medium" panose="00000600000000000000" pitchFamily="2" charset="0"/>
      <p:regular r:id="rId9"/>
    </p:embeddedFont>
    <p:embeddedFont>
      <p:font typeface="Neue Machina Ultra-Bold" panose="020B0604020202020204" charset="0"/>
      <p:regular r:id="rId10"/>
    </p:embeddedFont>
    <p:embeddedFont>
      <p:font typeface="Roca One" panose="020B0604020202020204" charset="0"/>
      <p:regular r:id="rId11"/>
    </p:embeddedFont>
    <p:embeddedFont>
      <p:font typeface="Roca One Ultra-Bold Italics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480" y="-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svg"/><Relationship Id="rId7" Type="http://schemas.openxmlformats.org/officeDocument/2006/relationships/image" Target="../media/image2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.sv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84526" y="6737582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93429">
            <a:off x="12271558" y="6401948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32774" y="2271889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042606">
            <a:off x="-947227" y="8169399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46092" y="2285447"/>
            <a:ext cx="13448042" cy="2858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5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Time Series 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5108501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20997" y="6359184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0197143" y="968816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8" y="0"/>
                </a:lnTo>
                <a:lnTo>
                  <a:pt x="12718368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76089" y="266700"/>
            <a:ext cx="2292647" cy="2635226"/>
          </a:xfrm>
          <a:custGeom>
            <a:avLst/>
            <a:gdLst/>
            <a:ahLst/>
            <a:cxnLst/>
            <a:rect l="l" t="t" r="r" b="b"/>
            <a:pathLst>
              <a:path w="2292647" h="2635226">
                <a:moveTo>
                  <a:pt x="0" y="0"/>
                </a:moveTo>
                <a:lnTo>
                  <a:pt x="2292647" y="0"/>
                </a:lnTo>
                <a:lnTo>
                  <a:pt x="2292647" y="2635226"/>
                </a:lnTo>
                <a:lnTo>
                  <a:pt x="0" y="26352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53174">
            <a:off x="-59279" y="8766770"/>
            <a:ext cx="5153321" cy="3040459"/>
          </a:xfrm>
          <a:custGeom>
            <a:avLst/>
            <a:gdLst/>
            <a:ahLst/>
            <a:cxnLst/>
            <a:rect l="l" t="t" r="r" b="b"/>
            <a:pathLst>
              <a:path w="5153321" h="3040459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54070" y="1885222"/>
            <a:ext cx="6888896" cy="7185289"/>
          </a:xfrm>
          <a:custGeom>
            <a:avLst/>
            <a:gdLst/>
            <a:ahLst/>
            <a:cxnLst/>
            <a:rect l="l" t="t" r="r" b="b"/>
            <a:pathLst>
              <a:path w="6888896" h="7185289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45137" y="1018821"/>
            <a:ext cx="12826225" cy="155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41"/>
              </a:lnSpc>
            </a:pPr>
            <a:r>
              <a:rPr lang="en-US" sz="9029">
                <a:solidFill>
                  <a:srgbClr val="FFFFFF"/>
                </a:solidFill>
                <a:latin typeface="Neue Machina Ultra-Bold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68736" y="3591793"/>
            <a:ext cx="7812205" cy="1074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1"/>
              </a:lnSpc>
            </a:pPr>
            <a:r>
              <a:rPr lang="en-US" sz="3086">
                <a:solidFill>
                  <a:srgbClr val="FFFFFF"/>
                </a:solidFill>
                <a:latin typeface="Montserrat"/>
              </a:rPr>
              <a:t>Forecasting the sales for Rossmann chain of stores for 20 days in the future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424955" y="5967609"/>
            <a:ext cx="5187958" cy="3102903"/>
            <a:chOff x="0" y="0"/>
            <a:chExt cx="2630162" cy="15730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30162" cy="1573092"/>
            </a:xfrm>
            <a:custGeom>
              <a:avLst/>
              <a:gdLst/>
              <a:ahLst/>
              <a:cxnLst/>
              <a:rect l="l" t="t" r="r" b="b"/>
              <a:pathLst>
                <a:path w="2630162" h="1573092">
                  <a:moveTo>
                    <a:pt x="2505702" y="1573092"/>
                  </a:moveTo>
                  <a:lnTo>
                    <a:pt x="124460" y="1573092"/>
                  </a:lnTo>
                  <a:cubicBezTo>
                    <a:pt x="55880" y="1573092"/>
                    <a:pt x="0" y="1517212"/>
                    <a:pt x="0" y="14486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05702" y="0"/>
                  </a:lnTo>
                  <a:cubicBezTo>
                    <a:pt x="2574282" y="0"/>
                    <a:pt x="2630162" y="55880"/>
                    <a:pt x="2630162" y="124460"/>
                  </a:cubicBezTo>
                  <a:lnTo>
                    <a:pt x="2630162" y="1448632"/>
                  </a:lnTo>
                  <a:cubicBezTo>
                    <a:pt x="2630162" y="1517212"/>
                    <a:pt x="2574282" y="1573092"/>
                    <a:pt x="2505702" y="1573092"/>
                  </a:cubicBezTo>
                  <a:close/>
                </a:path>
              </a:pathLst>
            </a:custGeom>
            <a:solidFill>
              <a:srgbClr val="D9D9D9">
                <a:alpha val="20784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803807" y="6315547"/>
            <a:ext cx="3836534" cy="104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3"/>
              </a:lnSpc>
            </a:pPr>
            <a:r>
              <a:rPr lang="en-US" sz="3878">
                <a:solidFill>
                  <a:srgbClr val="FFFFFF"/>
                </a:solidFill>
                <a:latin typeface="Neue Machina Ultra-Bold"/>
              </a:rPr>
              <a:t>Prediction Horizion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03807" y="7502251"/>
            <a:ext cx="3506993" cy="417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0"/>
              </a:lnSpc>
            </a:pPr>
            <a:r>
              <a:rPr lang="en-US" sz="2436">
                <a:solidFill>
                  <a:srgbClr val="FFFFFF"/>
                </a:solidFill>
                <a:latin typeface="Montserrat"/>
              </a:rPr>
              <a:t>20 days in the future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351838" y="5967609"/>
            <a:ext cx="5187958" cy="3102903"/>
            <a:chOff x="0" y="0"/>
            <a:chExt cx="2630162" cy="15730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30162" cy="1573092"/>
            </a:xfrm>
            <a:custGeom>
              <a:avLst/>
              <a:gdLst/>
              <a:ahLst/>
              <a:cxnLst/>
              <a:rect l="l" t="t" r="r" b="b"/>
              <a:pathLst>
                <a:path w="2630162" h="1573092">
                  <a:moveTo>
                    <a:pt x="2505702" y="1573092"/>
                  </a:moveTo>
                  <a:lnTo>
                    <a:pt x="124460" y="1573092"/>
                  </a:lnTo>
                  <a:cubicBezTo>
                    <a:pt x="55880" y="1573092"/>
                    <a:pt x="0" y="1517212"/>
                    <a:pt x="0" y="14486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05702" y="0"/>
                  </a:lnTo>
                  <a:cubicBezTo>
                    <a:pt x="2574282" y="0"/>
                    <a:pt x="2630162" y="55880"/>
                    <a:pt x="2630162" y="124460"/>
                  </a:cubicBezTo>
                  <a:lnTo>
                    <a:pt x="2630162" y="1448632"/>
                  </a:lnTo>
                  <a:cubicBezTo>
                    <a:pt x="2630162" y="1517212"/>
                    <a:pt x="2574282" y="1573092"/>
                    <a:pt x="2505702" y="1573092"/>
                  </a:cubicBezTo>
                  <a:close/>
                </a:path>
              </a:pathLst>
            </a:custGeom>
            <a:solidFill>
              <a:srgbClr val="D9D9D9">
                <a:alpha val="20784"/>
              </a:srgbClr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730689" y="6315547"/>
            <a:ext cx="3836534" cy="1049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3"/>
              </a:lnSpc>
            </a:pPr>
            <a:r>
              <a:rPr lang="en-US" sz="3878">
                <a:solidFill>
                  <a:srgbClr val="FFFFFF"/>
                </a:solidFill>
                <a:latin typeface="Neue Machina Ultra-Bold"/>
              </a:rPr>
              <a:t>Evaluation Metric Used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30689" y="7502251"/>
            <a:ext cx="4661889" cy="1280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0"/>
              </a:lnSpc>
            </a:pPr>
            <a:r>
              <a:rPr lang="en-US" sz="2436">
                <a:solidFill>
                  <a:srgbClr val="FFFFFF"/>
                </a:solidFill>
                <a:latin typeface="Montserrat"/>
              </a:rPr>
              <a:t>MAPE and overall percentage of points outside prediction interval (custom)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229212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876300"/>
            <a:ext cx="11118465" cy="128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48"/>
              </a:lnSpc>
            </a:pPr>
            <a:r>
              <a:rPr lang="en-US" sz="7463">
                <a:solidFill>
                  <a:srgbClr val="FFFFFF"/>
                </a:solidFill>
                <a:latin typeface="Neue Machina Ultra-Bold"/>
              </a:rPr>
              <a:t>Understanding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8368" y="2480188"/>
            <a:ext cx="8784317" cy="1370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2976" spc="-8">
                <a:solidFill>
                  <a:srgbClr val="FFFFFF"/>
                </a:solidFill>
                <a:latin typeface="Neue Machina Ultra-Bold"/>
              </a:rPr>
              <a:t>Files provided are:</a:t>
            </a:r>
          </a:p>
          <a:p>
            <a:pPr marL="513191" lvl="1" indent="-256595" algn="l">
              <a:lnSpc>
                <a:spcPts val="3327"/>
              </a:lnSpc>
              <a:buAutoNum type="arabicPeriod"/>
            </a:pPr>
            <a:r>
              <a:rPr lang="en-US" sz="2376" spc="-7">
                <a:solidFill>
                  <a:srgbClr val="FFFFFF"/>
                </a:solidFill>
                <a:latin typeface="Roca One Ultra-Bold Italics"/>
              </a:rPr>
              <a:t>train.csv</a:t>
            </a:r>
          </a:p>
          <a:p>
            <a:pPr marL="513191" lvl="1" indent="-256595" algn="l">
              <a:lnSpc>
                <a:spcPts val="3327"/>
              </a:lnSpc>
              <a:buAutoNum type="arabicPeriod"/>
            </a:pPr>
            <a:r>
              <a:rPr lang="en-US" sz="2376" spc="-7">
                <a:solidFill>
                  <a:srgbClr val="FFFFFF"/>
                </a:solidFill>
                <a:latin typeface="Roca One Ultra-Bold Italics"/>
              </a:rPr>
              <a:t>store.csv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40880" y="4583893"/>
            <a:ext cx="1938210" cy="2245304"/>
            <a:chOff x="0" y="0"/>
            <a:chExt cx="1565187" cy="18131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id="11" name="AutoShape 11"/>
          <p:cNvSpPr/>
          <p:nvPr/>
        </p:nvSpPr>
        <p:spPr>
          <a:xfrm flipV="1">
            <a:off x="3304043" y="4769712"/>
            <a:ext cx="0" cy="170497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3488653" y="4583893"/>
            <a:ext cx="1938210" cy="2245304"/>
            <a:chOff x="0" y="0"/>
            <a:chExt cx="1565187" cy="18131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id="14" name="AutoShape 14"/>
          <p:cNvSpPr/>
          <p:nvPr/>
        </p:nvSpPr>
        <p:spPr>
          <a:xfrm flipV="1">
            <a:off x="5681072" y="4769712"/>
            <a:ext cx="0" cy="170497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5865682" y="4583893"/>
            <a:ext cx="1938210" cy="2245304"/>
            <a:chOff x="0" y="0"/>
            <a:chExt cx="1565187" cy="18131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787090" y="5298914"/>
            <a:ext cx="645790" cy="621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3660">
                <a:solidFill>
                  <a:srgbClr val="FFFFFF"/>
                </a:solidFill>
                <a:latin typeface="Roca One"/>
              </a:rPr>
              <a:t>Id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53051" y="5401983"/>
            <a:ext cx="1209414" cy="529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24"/>
              </a:lnSpc>
            </a:pPr>
            <a:r>
              <a:rPr lang="en-US" sz="3160">
                <a:solidFill>
                  <a:srgbClr val="FFFFFF"/>
                </a:solidFill>
                <a:latin typeface="Roca One"/>
              </a:rPr>
              <a:t>Store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86206" y="5380284"/>
            <a:ext cx="1429417" cy="595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84"/>
              </a:lnSpc>
            </a:pPr>
            <a:r>
              <a:rPr lang="en-US" sz="3560">
                <a:solidFill>
                  <a:srgbClr val="FFFFFF"/>
                </a:solidFill>
                <a:latin typeface="Roca One"/>
              </a:rPr>
              <a:t>Sales</a:t>
            </a:r>
          </a:p>
        </p:txBody>
      </p:sp>
      <p:sp>
        <p:nvSpPr>
          <p:cNvPr id="20" name="Freeform 20"/>
          <p:cNvSpPr/>
          <p:nvPr/>
        </p:nvSpPr>
        <p:spPr>
          <a:xfrm>
            <a:off x="12812674" y="-3224581"/>
            <a:ext cx="8893252" cy="8315191"/>
          </a:xfrm>
          <a:custGeom>
            <a:avLst/>
            <a:gdLst/>
            <a:ahLst/>
            <a:cxnLst/>
            <a:rect l="l" t="t" r="r" b="b"/>
            <a:pathLst>
              <a:path w="8893252" h="8315191">
                <a:moveTo>
                  <a:pt x="0" y="0"/>
                </a:moveTo>
                <a:lnTo>
                  <a:pt x="8893252" y="0"/>
                </a:lnTo>
                <a:lnTo>
                  <a:pt x="8893252" y="8315191"/>
                </a:lnTo>
                <a:lnTo>
                  <a:pt x="0" y="83151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AutoShape 21"/>
          <p:cNvSpPr/>
          <p:nvPr/>
        </p:nvSpPr>
        <p:spPr>
          <a:xfrm flipV="1">
            <a:off x="8029961" y="4776786"/>
            <a:ext cx="0" cy="170497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8214571" y="4590967"/>
            <a:ext cx="1938210" cy="2245304"/>
            <a:chOff x="0" y="0"/>
            <a:chExt cx="1565187" cy="181317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8354668" y="5418583"/>
            <a:ext cx="1658017" cy="40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FFFFFF"/>
                </a:solidFill>
                <a:latin typeface="Roca One"/>
              </a:rPr>
              <a:t>Customers</a:t>
            </a:r>
          </a:p>
        </p:txBody>
      </p:sp>
      <p:sp>
        <p:nvSpPr>
          <p:cNvPr id="25" name="AutoShape 25"/>
          <p:cNvSpPr/>
          <p:nvPr/>
        </p:nvSpPr>
        <p:spPr>
          <a:xfrm flipV="1">
            <a:off x="10339535" y="4776786"/>
            <a:ext cx="0" cy="170497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10524145" y="4590967"/>
            <a:ext cx="1938210" cy="2245304"/>
            <a:chOff x="0" y="0"/>
            <a:chExt cx="1565187" cy="181317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0772922" y="5409058"/>
            <a:ext cx="1658017" cy="522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Roca One"/>
              </a:rPr>
              <a:t>Open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140880" y="7150596"/>
            <a:ext cx="1938210" cy="2245304"/>
            <a:chOff x="0" y="0"/>
            <a:chExt cx="1565187" cy="181317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id="31" name="AutoShape 31"/>
          <p:cNvSpPr/>
          <p:nvPr/>
        </p:nvSpPr>
        <p:spPr>
          <a:xfrm flipV="1">
            <a:off x="3304043" y="7336415"/>
            <a:ext cx="0" cy="170497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2" name="Group 32"/>
          <p:cNvGrpSpPr/>
          <p:nvPr/>
        </p:nvGrpSpPr>
        <p:grpSpPr>
          <a:xfrm>
            <a:off x="3488653" y="7150596"/>
            <a:ext cx="1938210" cy="2245304"/>
            <a:chOff x="0" y="0"/>
            <a:chExt cx="1565187" cy="181317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id="34" name="AutoShape 34"/>
          <p:cNvSpPr/>
          <p:nvPr/>
        </p:nvSpPr>
        <p:spPr>
          <a:xfrm flipV="1">
            <a:off x="5681072" y="7336415"/>
            <a:ext cx="0" cy="170497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5" name="Group 35"/>
          <p:cNvGrpSpPr/>
          <p:nvPr/>
        </p:nvGrpSpPr>
        <p:grpSpPr>
          <a:xfrm>
            <a:off x="5865682" y="7150596"/>
            <a:ext cx="1938210" cy="2245304"/>
            <a:chOff x="0" y="0"/>
            <a:chExt cx="1565187" cy="181317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1295228" y="7978211"/>
            <a:ext cx="1642102" cy="40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FFFFFF"/>
                </a:solidFill>
                <a:latin typeface="Roca One"/>
              </a:rPr>
              <a:t>StoreType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618778" y="7969032"/>
            <a:ext cx="1709458" cy="40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360">
                <a:solidFill>
                  <a:srgbClr val="FFFFFF"/>
                </a:solidFill>
                <a:latin typeface="Roca One"/>
              </a:rPr>
              <a:t>Assortment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005778" y="7872058"/>
            <a:ext cx="1658017" cy="754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160">
                <a:solidFill>
                  <a:srgbClr val="FFFFFF"/>
                </a:solidFill>
                <a:latin typeface="Roca One"/>
              </a:rPr>
              <a:t>CompetitionDistance</a:t>
            </a:r>
          </a:p>
        </p:txBody>
      </p:sp>
      <p:sp>
        <p:nvSpPr>
          <p:cNvPr id="40" name="AutoShape 40"/>
          <p:cNvSpPr/>
          <p:nvPr/>
        </p:nvSpPr>
        <p:spPr>
          <a:xfrm flipV="1">
            <a:off x="8029961" y="7343489"/>
            <a:ext cx="0" cy="170497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1" name="Group 41"/>
          <p:cNvGrpSpPr/>
          <p:nvPr/>
        </p:nvGrpSpPr>
        <p:grpSpPr>
          <a:xfrm>
            <a:off x="8214571" y="7157670"/>
            <a:ext cx="1938210" cy="2245304"/>
            <a:chOff x="0" y="0"/>
            <a:chExt cx="1565187" cy="1813178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id="43" name="TextBox 43"/>
          <p:cNvSpPr txBox="1"/>
          <p:nvPr/>
        </p:nvSpPr>
        <p:spPr>
          <a:xfrm>
            <a:off x="8354668" y="7752767"/>
            <a:ext cx="1658017" cy="1017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1960">
                <a:solidFill>
                  <a:srgbClr val="FFFFFF"/>
                </a:solidFill>
                <a:latin typeface="Roca One"/>
              </a:rPr>
              <a:t>CompetitionOpenSince</a:t>
            </a:r>
          </a:p>
          <a:p>
            <a:pPr algn="l">
              <a:lnSpc>
                <a:spcPts val="2744"/>
              </a:lnSpc>
            </a:pPr>
            <a:r>
              <a:rPr lang="en-US" sz="1960">
                <a:solidFill>
                  <a:srgbClr val="FFFFFF"/>
                </a:solidFill>
                <a:latin typeface="Roca One"/>
              </a:rPr>
              <a:t>[Month/Year]</a:t>
            </a:r>
          </a:p>
        </p:txBody>
      </p:sp>
      <p:sp>
        <p:nvSpPr>
          <p:cNvPr id="44" name="AutoShape 44"/>
          <p:cNvSpPr/>
          <p:nvPr/>
        </p:nvSpPr>
        <p:spPr>
          <a:xfrm flipV="1">
            <a:off x="10339535" y="7343489"/>
            <a:ext cx="0" cy="170497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5" name="Group 45"/>
          <p:cNvGrpSpPr/>
          <p:nvPr/>
        </p:nvGrpSpPr>
        <p:grpSpPr>
          <a:xfrm>
            <a:off x="10524145" y="7157670"/>
            <a:ext cx="1938210" cy="2245304"/>
            <a:chOff x="0" y="0"/>
            <a:chExt cx="1565187" cy="181317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10664241" y="7975761"/>
            <a:ext cx="1658017" cy="48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4"/>
              </a:lnSpc>
            </a:pPr>
            <a:r>
              <a:rPr lang="en-US" sz="2860">
                <a:solidFill>
                  <a:srgbClr val="FFFFFF"/>
                </a:solidFill>
                <a:latin typeface="Roca One"/>
              </a:rPr>
              <a:t>Promo</a:t>
            </a:r>
          </a:p>
        </p:txBody>
      </p:sp>
      <p:sp>
        <p:nvSpPr>
          <p:cNvPr id="48" name="AutoShape 48"/>
          <p:cNvSpPr/>
          <p:nvPr/>
        </p:nvSpPr>
        <p:spPr>
          <a:xfrm flipV="1">
            <a:off x="12686193" y="4803162"/>
            <a:ext cx="0" cy="170497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9" name="Group 49"/>
          <p:cNvGrpSpPr/>
          <p:nvPr/>
        </p:nvGrpSpPr>
        <p:grpSpPr>
          <a:xfrm>
            <a:off x="12870803" y="4617344"/>
            <a:ext cx="1938210" cy="2245304"/>
            <a:chOff x="0" y="0"/>
            <a:chExt cx="1565187" cy="181317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id="51" name="TextBox 51"/>
          <p:cNvSpPr txBox="1"/>
          <p:nvPr/>
        </p:nvSpPr>
        <p:spPr>
          <a:xfrm>
            <a:off x="13010899" y="5582987"/>
            <a:ext cx="1658017" cy="338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4"/>
              </a:lnSpc>
            </a:pPr>
            <a:r>
              <a:rPr lang="en-US" sz="2060">
                <a:solidFill>
                  <a:srgbClr val="FFFFFF"/>
                </a:solidFill>
                <a:latin typeface="Roca One"/>
              </a:rPr>
              <a:t>StateHoliday</a:t>
            </a:r>
          </a:p>
        </p:txBody>
      </p:sp>
      <p:sp>
        <p:nvSpPr>
          <p:cNvPr id="52" name="AutoShape 52"/>
          <p:cNvSpPr/>
          <p:nvPr/>
        </p:nvSpPr>
        <p:spPr>
          <a:xfrm flipV="1">
            <a:off x="14995766" y="4803162"/>
            <a:ext cx="0" cy="170497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3" name="Group 53"/>
          <p:cNvGrpSpPr/>
          <p:nvPr/>
        </p:nvGrpSpPr>
        <p:grpSpPr>
          <a:xfrm>
            <a:off x="15180376" y="4617344"/>
            <a:ext cx="1938210" cy="2245304"/>
            <a:chOff x="0" y="0"/>
            <a:chExt cx="1565187" cy="1813178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id="55" name="TextBox 55"/>
          <p:cNvSpPr txBox="1"/>
          <p:nvPr/>
        </p:nvSpPr>
        <p:spPr>
          <a:xfrm>
            <a:off x="15320473" y="5518823"/>
            <a:ext cx="1658017" cy="31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4"/>
              </a:lnSpc>
            </a:pPr>
            <a:r>
              <a:rPr lang="en-US" sz="1860">
                <a:solidFill>
                  <a:srgbClr val="FFFFFF"/>
                </a:solidFill>
                <a:latin typeface="Roca One"/>
              </a:rPr>
              <a:t>SchoolHoliday</a:t>
            </a:r>
          </a:p>
        </p:txBody>
      </p:sp>
      <p:sp>
        <p:nvSpPr>
          <p:cNvPr id="56" name="AutoShape 56"/>
          <p:cNvSpPr/>
          <p:nvPr/>
        </p:nvSpPr>
        <p:spPr>
          <a:xfrm flipV="1">
            <a:off x="12714726" y="7369866"/>
            <a:ext cx="0" cy="170497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7" name="Group 57"/>
          <p:cNvGrpSpPr/>
          <p:nvPr/>
        </p:nvGrpSpPr>
        <p:grpSpPr>
          <a:xfrm>
            <a:off x="12899337" y="7184047"/>
            <a:ext cx="1938210" cy="2245304"/>
            <a:chOff x="0" y="0"/>
            <a:chExt cx="1565187" cy="181317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id="59" name="TextBox 59"/>
          <p:cNvSpPr txBox="1"/>
          <p:nvPr/>
        </p:nvSpPr>
        <p:spPr>
          <a:xfrm>
            <a:off x="13071914" y="7633614"/>
            <a:ext cx="1658017" cy="1017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1960">
                <a:solidFill>
                  <a:srgbClr val="FFFFFF"/>
                </a:solidFill>
                <a:latin typeface="Roca One"/>
              </a:rPr>
              <a:t> Promo2Since[Year/Week]</a:t>
            </a:r>
          </a:p>
        </p:txBody>
      </p:sp>
      <p:sp>
        <p:nvSpPr>
          <p:cNvPr id="60" name="AutoShape 60"/>
          <p:cNvSpPr/>
          <p:nvPr/>
        </p:nvSpPr>
        <p:spPr>
          <a:xfrm flipV="1">
            <a:off x="15024300" y="7369866"/>
            <a:ext cx="0" cy="170497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1" name="Group 61"/>
          <p:cNvGrpSpPr/>
          <p:nvPr/>
        </p:nvGrpSpPr>
        <p:grpSpPr>
          <a:xfrm>
            <a:off x="15208910" y="7184047"/>
            <a:ext cx="1938210" cy="2245304"/>
            <a:chOff x="0" y="0"/>
            <a:chExt cx="1565187" cy="1813178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545454">
                <a:alpha val="35686"/>
              </a:srgbClr>
            </a:solidFill>
          </p:spPr>
        </p:sp>
      </p:grpSp>
      <p:sp>
        <p:nvSpPr>
          <p:cNvPr id="63" name="TextBox 63"/>
          <p:cNvSpPr txBox="1"/>
          <p:nvPr/>
        </p:nvSpPr>
        <p:spPr>
          <a:xfrm>
            <a:off x="15349006" y="7816608"/>
            <a:ext cx="1658017" cy="923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4"/>
              </a:lnSpc>
            </a:pPr>
            <a:r>
              <a:rPr lang="en-US" sz="2660">
                <a:solidFill>
                  <a:srgbClr val="FFFFFF"/>
                </a:solidFill>
                <a:latin typeface="Roca One"/>
              </a:rPr>
              <a:t>Promo</a:t>
            </a:r>
          </a:p>
          <a:p>
            <a:pPr algn="l">
              <a:lnSpc>
                <a:spcPts val="3724"/>
              </a:lnSpc>
            </a:pPr>
            <a:r>
              <a:rPr lang="en-US" sz="2660">
                <a:solidFill>
                  <a:srgbClr val="FFFFFF"/>
                </a:solidFill>
                <a:latin typeface="Roca One"/>
              </a:rPr>
              <a:t>Interval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703456" y="-4739908"/>
            <a:ext cx="12017990" cy="12017990"/>
          </a:xfrm>
          <a:custGeom>
            <a:avLst/>
            <a:gdLst/>
            <a:ahLst/>
            <a:cxnLst/>
            <a:rect l="l" t="t" r="r" b="b"/>
            <a:pathLst>
              <a:path w="12017990" h="12017990">
                <a:moveTo>
                  <a:pt x="0" y="0"/>
                </a:moveTo>
                <a:lnTo>
                  <a:pt x="12017990" y="0"/>
                </a:lnTo>
                <a:lnTo>
                  <a:pt x="12017990" y="12017990"/>
                </a:lnTo>
                <a:lnTo>
                  <a:pt x="0" y="12017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580945" y="-2373449"/>
            <a:ext cx="7938509" cy="13753062"/>
          </a:xfrm>
          <a:custGeom>
            <a:avLst/>
            <a:gdLst/>
            <a:ahLst/>
            <a:cxnLst/>
            <a:rect l="l" t="t" r="r" b="b"/>
            <a:pathLst>
              <a:path w="7938509" h="13753062">
                <a:moveTo>
                  <a:pt x="0" y="0"/>
                </a:moveTo>
                <a:lnTo>
                  <a:pt x="7938509" y="0"/>
                </a:lnTo>
                <a:lnTo>
                  <a:pt x="7938509" y="13753062"/>
                </a:lnTo>
                <a:lnTo>
                  <a:pt x="0" y="13753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r="-6638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941393" y="2797072"/>
            <a:ext cx="4290504" cy="6461228"/>
            <a:chOff x="0" y="0"/>
            <a:chExt cx="1565187" cy="23570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92A6BC">
                <a:alpha val="17647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966592" y="2797072"/>
            <a:ext cx="4290504" cy="6461228"/>
            <a:chOff x="0" y="0"/>
            <a:chExt cx="1565187" cy="23570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92A6BC">
                <a:alpha val="17647"/>
              </a:srgbClr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056104" y="2797072"/>
            <a:ext cx="4290504" cy="6461228"/>
            <a:chOff x="0" y="0"/>
            <a:chExt cx="1565187" cy="23570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92A6BC">
                <a:alpha val="17647"/>
              </a:srgbClr>
            </a:solidFill>
          </p:spPr>
        </p:sp>
      </p:grpSp>
      <p:sp>
        <p:nvSpPr>
          <p:cNvPr id="10" name="Freeform 10"/>
          <p:cNvSpPr/>
          <p:nvPr/>
        </p:nvSpPr>
        <p:spPr>
          <a:xfrm rot="4238979">
            <a:off x="-718151" y="-2366999"/>
            <a:ext cx="3493701" cy="5774713"/>
          </a:xfrm>
          <a:custGeom>
            <a:avLst/>
            <a:gdLst/>
            <a:ahLst/>
            <a:cxnLst/>
            <a:rect l="l" t="t" r="r" b="b"/>
            <a:pathLst>
              <a:path w="3493701" h="5774713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223036">
            <a:off x="15631061" y="3684321"/>
            <a:ext cx="6022673" cy="3553377"/>
          </a:xfrm>
          <a:custGeom>
            <a:avLst/>
            <a:gdLst/>
            <a:ahLst/>
            <a:cxnLst/>
            <a:rect l="l" t="t" r="r" b="b"/>
            <a:pathLst>
              <a:path w="6022673" h="3553377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53625" y="3106667"/>
            <a:ext cx="3866040" cy="3866040"/>
          </a:xfrm>
          <a:custGeom>
            <a:avLst/>
            <a:gdLst/>
            <a:ahLst/>
            <a:cxnLst/>
            <a:rect l="l" t="t" r="r" b="b"/>
            <a:pathLst>
              <a:path w="3866040" h="3866040">
                <a:moveTo>
                  <a:pt x="0" y="0"/>
                </a:moveTo>
                <a:lnTo>
                  <a:pt x="3866040" y="0"/>
                </a:lnTo>
                <a:lnTo>
                  <a:pt x="3866040" y="3866040"/>
                </a:lnTo>
                <a:lnTo>
                  <a:pt x="0" y="38660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583" r="-1458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188108" y="3077565"/>
            <a:ext cx="3847472" cy="3847472"/>
          </a:xfrm>
          <a:custGeom>
            <a:avLst/>
            <a:gdLst/>
            <a:ahLst/>
            <a:cxnLst/>
            <a:rect l="l" t="t" r="r" b="b"/>
            <a:pathLst>
              <a:path w="3847472" h="3847472">
                <a:moveTo>
                  <a:pt x="0" y="0"/>
                </a:moveTo>
                <a:lnTo>
                  <a:pt x="3847471" y="0"/>
                </a:lnTo>
                <a:lnTo>
                  <a:pt x="3847471" y="3847472"/>
                </a:lnTo>
                <a:lnTo>
                  <a:pt x="0" y="3847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7886" r="-3225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277619" y="3077565"/>
            <a:ext cx="3847472" cy="3847472"/>
          </a:xfrm>
          <a:custGeom>
            <a:avLst/>
            <a:gdLst/>
            <a:ahLst/>
            <a:cxnLst/>
            <a:rect l="l" t="t" r="r" b="b"/>
            <a:pathLst>
              <a:path w="3847472" h="3847472">
                <a:moveTo>
                  <a:pt x="0" y="0"/>
                </a:moveTo>
                <a:lnTo>
                  <a:pt x="3847472" y="0"/>
                </a:lnTo>
                <a:lnTo>
                  <a:pt x="3847472" y="3847472"/>
                </a:lnTo>
                <a:lnTo>
                  <a:pt x="0" y="3847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9348" r="-24139" b="-1446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446515" y="1089415"/>
            <a:ext cx="14283985" cy="89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681"/>
              </a:lnSpc>
            </a:pPr>
            <a:r>
              <a:rPr lang="en-US" sz="6363">
                <a:solidFill>
                  <a:srgbClr val="FFFFFF"/>
                </a:solidFill>
                <a:latin typeface="Neue Machina Ultra-Bold"/>
              </a:rPr>
              <a:t>Use cases of Sales Forecasting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09980" y="8068640"/>
            <a:ext cx="2953329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Montserrat"/>
              </a:rPr>
              <a:t>Ensures timely restocking based on anticipated demand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89336" y="7160497"/>
            <a:ext cx="3594618" cy="758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</a:pPr>
            <a:r>
              <a:rPr lang="en-US" sz="2524">
                <a:solidFill>
                  <a:srgbClr val="FFFFFF"/>
                </a:solidFill>
                <a:latin typeface="Montserrat Bold"/>
              </a:rPr>
              <a:t>Inventory Management: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58778" y="8097620"/>
            <a:ext cx="3306130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Montserrat"/>
              </a:rPr>
              <a:t>Estimate how much of a product or service consumers will demand in the future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46691" y="7131627"/>
            <a:ext cx="3594618" cy="727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3"/>
              </a:lnSpc>
            </a:pPr>
            <a:r>
              <a:rPr lang="en-US" sz="2524">
                <a:solidFill>
                  <a:srgbClr val="FFFFFF"/>
                </a:solidFill>
                <a:latin typeface="Montserrat Bold"/>
              </a:rPr>
              <a:t>Demand </a:t>
            </a:r>
          </a:p>
          <a:p>
            <a:pPr algn="ctr">
              <a:lnSpc>
                <a:spcPts val="2853"/>
              </a:lnSpc>
            </a:pPr>
            <a:r>
              <a:rPr lang="en-US" sz="2524">
                <a:solidFill>
                  <a:srgbClr val="FFFFFF"/>
                </a:solidFill>
                <a:latin typeface="Montserrat Bold"/>
              </a:rPr>
              <a:t>Forecasting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24691" y="8097620"/>
            <a:ext cx="2953329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Montserrat"/>
              </a:rPr>
              <a:t>Enhances overall organizational efficiency and responsiveness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04046" y="7103965"/>
            <a:ext cx="3594618" cy="83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sz="2424">
                <a:solidFill>
                  <a:srgbClr val="FFFFFF"/>
                </a:solidFill>
                <a:latin typeface="Montserrat Bold"/>
              </a:rPr>
              <a:t>Sales and Operations Planning (S&amp;OP)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71137" y="594816"/>
            <a:ext cx="7465233" cy="7465233"/>
          </a:xfrm>
          <a:custGeom>
            <a:avLst/>
            <a:gdLst/>
            <a:ahLst/>
            <a:cxnLst/>
            <a:rect l="l" t="t" r="r" b="b"/>
            <a:pathLst>
              <a:path w="7465233" h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71164" y="3973154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224964" y="4105113"/>
            <a:ext cx="11475480" cy="11475480"/>
            <a:chOff x="0" y="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>
                <a:alpha val="21961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616810" y="8859886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3799672" y="986182"/>
            <a:ext cx="9901416" cy="970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72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Project Outline</a:t>
            </a:r>
          </a:p>
        </p:txBody>
      </p:sp>
      <p:sp>
        <p:nvSpPr>
          <p:cNvPr id="8" name="Freeform 8"/>
          <p:cNvSpPr/>
          <p:nvPr/>
        </p:nvSpPr>
        <p:spPr>
          <a:xfrm>
            <a:off x="2585139" y="6753406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2850698" y="8676763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6" y="0"/>
                </a:lnTo>
                <a:lnTo>
                  <a:pt x="3216306" y="1145810"/>
                </a:lnTo>
                <a:lnTo>
                  <a:pt x="0" y="1145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-4195193" y="-4864633"/>
            <a:ext cx="9729266" cy="9729266"/>
          </a:xfrm>
          <a:custGeom>
            <a:avLst/>
            <a:gdLst/>
            <a:ahLst/>
            <a:cxnLst/>
            <a:rect l="l" t="t" r="r" b="b"/>
            <a:pathLst>
              <a:path w="9729266" h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0344677">
            <a:off x="-877637" y="-716602"/>
            <a:ext cx="4140717" cy="2443023"/>
          </a:xfrm>
          <a:custGeom>
            <a:avLst/>
            <a:gdLst/>
            <a:ahLst/>
            <a:cxnLst/>
            <a:rect l="l" t="t" r="r" b="b"/>
            <a:pathLst>
              <a:path w="4140717" h="2443023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788974" y="1621283"/>
            <a:ext cx="5382042" cy="5628279"/>
          </a:xfrm>
          <a:custGeom>
            <a:avLst/>
            <a:gdLst/>
            <a:ahLst/>
            <a:cxnLst/>
            <a:rect l="l" t="t" r="r" b="b"/>
            <a:pathLst>
              <a:path w="5382042" h="5628279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715370" y="6187135"/>
            <a:ext cx="6716487" cy="6708091"/>
          </a:xfrm>
          <a:custGeom>
            <a:avLst/>
            <a:gdLst/>
            <a:ahLst/>
            <a:cxnLst/>
            <a:rect l="l" t="t" r="r" b="b"/>
            <a:pathLst>
              <a:path w="6716487" h="6708091">
                <a:moveTo>
                  <a:pt x="0" y="0"/>
                </a:moveTo>
                <a:lnTo>
                  <a:pt x="6716487" y="0"/>
                </a:lnTo>
                <a:lnTo>
                  <a:pt x="6716487" y="6708091"/>
                </a:lnTo>
                <a:lnTo>
                  <a:pt x="0" y="67080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86000"/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98107" y="9202043"/>
            <a:ext cx="2853714" cy="41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Data Acquisition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27989" y="7046717"/>
            <a:ext cx="3365981" cy="41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22"/>
              </a:lnSpc>
            </a:pPr>
            <a:r>
              <a:rPr lang="en-US" sz="2555" spc="-76">
                <a:solidFill>
                  <a:srgbClr val="01204C"/>
                </a:solidFill>
                <a:latin typeface="Montserrat Medium"/>
              </a:rPr>
              <a:t>Data Preprocessing</a:t>
            </a:r>
          </a:p>
        </p:txBody>
      </p:sp>
      <p:sp>
        <p:nvSpPr>
          <p:cNvPr id="16" name="Freeform 16"/>
          <p:cNvSpPr/>
          <p:nvPr/>
        </p:nvSpPr>
        <p:spPr>
          <a:xfrm>
            <a:off x="3925920" y="4756244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4107217" y="4909414"/>
            <a:ext cx="2853714" cy="84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Exploratory Data Analysis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377584" y="4794344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10558880" y="4980048"/>
            <a:ext cx="2853714" cy="77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4"/>
              </a:lnSpc>
            </a:pPr>
            <a:r>
              <a:rPr lang="en-US" sz="2455" spc="-54">
                <a:solidFill>
                  <a:srgbClr val="01204C"/>
                </a:solidFill>
                <a:latin typeface="Montserrat Medium"/>
              </a:rPr>
              <a:t>Time Series Cross-Validation</a:t>
            </a:r>
          </a:p>
        </p:txBody>
      </p:sp>
      <p:sp>
        <p:nvSpPr>
          <p:cNvPr id="20" name="Freeform 20"/>
          <p:cNvSpPr/>
          <p:nvPr/>
        </p:nvSpPr>
        <p:spPr>
          <a:xfrm>
            <a:off x="12157187" y="6753406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TextBox 21"/>
          <p:cNvSpPr txBox="1"/>
          <p:nvPr/>
        </p:nvSpPr>
        <p:spPr>
          <a:xfrm>
            <a:off x="12338484" y="6962801"/>
            <a:ext cx="2853714" cy="72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2"/>
              </a:lnSpc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 Residual Diagnostics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40511" y="8854795"/>
            <a:ext cx="2836679" cy="787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2"/>
              </a:lnSpc>
            </a:pPr>
            <a:r>
              <a:rPr lang="en-US" sz="2455" spc="-73">
                <a:solidFill>
                  <a:srgbClr val="01204C"/>
                </a:solidFill>
                <a:latin typeface="Montserrat Medium"/>
              </a:rPr>
              <a:t>Error Reporting and Discussion</a:t>
            </a:r>
          </a:p>
        </p:txBody>
      </p:sp>
      <p:sp>
        <p:nvSpPr>
          <p:cNvPr id="23" name="Freeform 23"/>
          <p:cNvSpPr/>
          <p:nvPr/>
        </p:nvSpPr>
        <p:spPr>
          <a:xfrm>
            <a:off x="7142227" y="3500019"/>
            <a:ext cx="3216307" cy="1145809"/>
          </a:xfrm>
          <a:custGeom>
            <a:avLst/>
            <a:gdLst/>
            <a:ahLst/>
            <a:cxnLst/>
            <a:rect l="l" t="t" r="r" b="b"/>
            <a:pathLst>
              <a:path w="3216307" h="1145809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TextBox 24"/>
          <p:cNvSpPr txBox="1"/>
          <p:nvPr/>
        </p:nvSpPr>
        <p:spPr>
          <a:xfrm>
            <a:off x="7323524" y="3665963"/>
            <a:ext cx="2853714" cy="77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4"/>
              </a:lnSpc>
            </a:pPr>
            <a:r>
              <a:rPr lang="en-US" sz="2455" spc="-54">
                <a:solidFill>
                  <a:srgbClr val="01204C"/>
                </a:solidFill>
                <a:latin typeface="Montserrat Medium"/>
              </a:rPr>
              <a:t>Time Series Modeling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</Words>
  <Application>Microsoft Office PowerPoint</Application>
  <PresentationFormat>Custom</PresentationFormat>
  <Paragraphs>43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Montserrat Bold</vt:lpstr>
      <vt:lpstr>Montserrat</vt:lpstr>
      <vt:lpstr>Roca One</vt:lpstr>
      <vt:lpstr>Neue Machina Ultra-Bold</vt:lpstr>
      <vt:lpstr>Roca One Ultra-Bold Italics</vt:lpstr>
      <vt:lpstr>Calibri</vt:lpstr>
      <vt:lpstr>Arial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Project</dc:title>
  <cp:lastModifiedBy>Rahul Kizhakkeppattu</cp:lastModifiedBy>
  <cp:revision>2</cp:revision>
  <dcterms:created xsi:type="dcterms:W3CDTF">2006-08-16T00:00:00Z</dcterms:created>
  <dcterms:modified xsi:type="dcterms:W3CDTF">2024-07-25T04:37:20Z</dcterms:modified>
  <dc:identifier>DAGIs7jCWtg</dc:identifier>
</cp:coreProperties>
</file>